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7" r:id="rId4"/>
    <p:sldId id="318" r:id="rId5"/>
    <p:sldId id="308" r:id="rId6"/>
    <p:sldId id="259" r:id="rId7"/>
    <p:sldId id="275" r:id="rId8"/>
    <p:sldId id="290" r:id="rId9"/>
    <p:sldId id="309" r:id="rId10"/>
    <p:sldId id="257" r:id="rId11"/>
    <p:sldId id="274" r:id="rId12"/>
    <p:sldId id="260" r:id="rId13"/>
    <p:sldId id="258" r:id="rId14"/>
    <p:sldId id="261" r:id="rId15"/>
    <p:sldId id="277" r:id="rId16"/>
    <p:sldId id="263" r:id="rId17"/>
    <p:sldId id="264" r:id="rId18"/>
    <p:sldId id="262" r:id="rId19"/>
    <p:sldId id="266" r:id="rId20"/>
    <p:sldId id="26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89" r:id="rId29"/>
    <p:sldId id="276" r:id="rId30"/>
    <p:sldId id="281" r:id="rId31"/>
    <p:sldId id="282" r:id="rId32"/>
    <p:sldId id="283" r:id="rId33"/>
    <p:sldId id="284" r:id="rId34"/>
    <p:sldId id="285" r:id="rId35"/>
    <p:sldId id="286" r:id="rId36"/>
    <p:sldId id="310" r:id="rId37"/>
    <p:sldId id="293" r:id="rId38"/>
    <p:sldId id="291" r:id="rId39"/>
    <p:sldId id="288" r:id="rId40"/>
    <p:sldId id="294" r:id="rId41"/>
    <p:sldId id="295" r:id="rId42"/>
    <p:sldId id="296" r:id="rId43"/>
    <p:sldId id="298" r:id="rId44"/>
    <p:sldId id="292" r:id="rId45"/>
    <p:sldId id="299" r:id="rId46"/>
    <p:sldId id="300" r:id="rId47"/>
    <p:sldId id="311" r:id="rId48"/>
    <p:sldId id="301" r:id="rId49"/>
    <p:sldId id="312" r:id="rId50"/>
    <p:sldId id="314" r:id="rId51"/>
    <p:sldId id="315" r:id="rId52"/>
    <p:sldId id="313" r:id="rId53"/>
    <p:sldId id="305" r:id="rId54"/>
    <p:sldId id="306" r:id="rId55"/>
    <p:sldId id="307" r:id="rId56"/>
    <p:sldId id="302" r:id="rId57"/>
    <p:sldId id="30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1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0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0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9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5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2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3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7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274C4-7413-4165-A8DE-EE8FA91A5D7B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101D4-811B-4353-BF62-D4A6BEA9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18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Arduino and Robotics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1575"/>
            <a:ext cx="6400800" cy="835025"/>
          </a:xfrm>
        </p:spPr>
        <p:txBody>
          <a:bodyPr/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In The Beginning…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The first Arduino</a:t>
            </a:r>
          </a:p>
          <a:p>
            <a:pPr lvl="1"/>
            <a:r>
              <a:rPr lang="en-US" dirty="0" smtClean="0"/>
              <a:t>955 – 1015 A.D</a:t>
            </a:r>
          </a:p>
          <a:p>
            <a:pPr lvl="1"/>
            <a:r>
              <a:rPr lang="en-US" dirty="0" smtClean="0"/>
              <a:t>King of Italy 1002-1014</a:t>
            </a:r>
          </a:p>
          <a:p>
            <a:r>
              <a:rPr lang="en-US" dirty="0" smtClean="0"/>
              <a:t>Arduino Namesake</a:t>
            </a:r>
          </a:p>
          <a:p>
            <a:pPr lvl="1"/>
            <a:r>
              <a:rPr lang="en-US" dirty="0" smtClean="0"/>
              <a:t>Bar in </a:t>
            </a:r>
            <a:r>
              <a:rPr lang="en-US" dirty="0" err="1" smtClean="0"/>
              <a:t>Ivrea</a:t>
            </a:r>
            <a:r>
              <a:rPr lang="en-US" dirty="0" smtClean="0"/>
              <a:t> Italy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8487"/>
            <a:ext cx="1362456" cy="1394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45294"/>
            <a:ext cx="3076194" cy="2307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743200"/>
            <a:ext cx="2895600" cy="195566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62943" y="4368734"/>
            <a:ext cx="457200" cy="254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 flipV="1">
            <a:off x="3320143" y="4013167"/>
            <a:ext cx="1371600" cy="4826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6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Microprocessor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Designed by 5 students 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Affordable </a:t>
            </a:r>
          </a:p>
          <a:p>
            <a:pPr lvl="1"/>
            <a:r>
              <a:rPr lang="en-US" dirty="0" smtClean="0"/>
              <a:t>Open Source </a:t>
            </a:r>
          </a:p>
          <a:p>
            <a:pPr lvl="1"/>
            <a:r>
              <a:rPr lang="en-US" dirty="0" smtClean="0"/>
              <a:t>Easy to program for beginners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44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Arduino </a:t>
            </a:r>
            <a:r>
              <a:rPr lang="en-US" dirty="0" smtClean="0"/>
              <a:t>Microprocessor – Success!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Affordable 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&lt; $30</a:t>
            </a:r>
          </a:p>
          <a:p>
            <a:pPr lvl="1"/>
            <a:r>
              <a:rPr lang="en-US" dirty="0" smtClean="0"/>
              <a:t>Open Source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Creative Commons license</a:t>
            </a:r>
          </a:p>
          <a:p>
            <a:pPr lvl="1"/>
            <a:r>
              <a:rPr lang="en-US" dirty="0" smtClean="0"/>
              <a:t>Easy to program for beginners</a:t>
            </a: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700,000 + Official Arduino Boards sold (2013)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As We Know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1910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Arduino (2005)</a:t>
            </a:r>
          </a:p>
          <a:p>
            <a:pPr lvl="1"/>
            <a:r>
              <a:rPr lang="en-US" dirty="0" smtClean="0"/>
              <a:t>First board /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14" y="2057400"/>
            <a:ext cx="2667000" cy="2288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3185528" cy="231933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0" y="914399"/>
            <a:ext cx="41910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Arduino Uno (2010)</a:t>
            </a:r>
          </a:p>
          <a:p>
            <a:pPr lvl="1"/>
            <a:r>
              <a:rPr lang="en-US" dirty="0" smtClean="0"/>
              <a:t>R3 Released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Arduino Uno R3</a:t>
            </a:r>
          </a:p>
          <a:p>
            <a:r>
              <a:rPr lang="en-US" dirty="0" smtClean="0"/>
              <a:t>Arduino Yun (</a:t>
            </a:r>
            <a:r>
              <a:rPr lang="en-US" dirty="0" err="1" smtClean="0"/>
              <a:t>linux</a:t>
            </a:r>
            <a:r>
              <a:rPr lang="en-US" dirty="0" smtClean="0"/>
              <a:t> and </a:t>
            </a:r>
            <a:r>
              <a:rPr lang="en-US" dirty="0" err="1" smtClean="0"/>
              <a:t>Wifi</a:t>
            </a:r>
            <a:r>
              <a:rPr lang="en-US" dirty="0" smtClean="0"/>
              <a:t> built in)</a:t>
            </a:r>
          </a:p>
          <a:p>
            <a:r>
              <a:rPr lang="en-US" dirty="0" smtClean="0"/>
              <a:t>Trinket Pro (Arduino compatible)</a:t>
            </a:r>
          </a:p>
          <a:p>
            <a:r>
              <a:rPr lang="en-US" dirty="0" smtClean="0"/>
              <a:t>Shields</a:t>
            </a:r>
          </a:p>
          <a:p>
            <a:pPr lvl="1"/>
            <a:r>
              <a:rPr lang="en-US" dirty="0" smtClean="0"/>
              <a:t>Motor / Servo controllers</a:t>
            </a:r>
          </a:p>
          <a:p>
            <a:pPr lvl="1"/>
            <a:r>
              <a:rPr lang="en-US" dirty="0" err="1" smtClean="0"/>
              <a:t>BlueTooth</a:t>
            </a:r>
            <a:r>
              <a:rPr lang="en-US" dirty="0" smtClean="0"/>
              <a:t> LTE</a:t>
            </a:r>
          </a:p>
          <a:p>
            <a:pPr lvl="1"/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Data Logging</a:t>
            </a:r>
          </a:p>
          <a:p>
            <a:pPr lvl="1"/>
            <a:r>
              <a:rPr lang="en-US" dirty="0" smtClean="0"/>
              <a:t>Many more!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53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914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 smtClean="0"/>
              <a:t>But what can it do</a:t>
            </a:r>
            <a:r>
              <a:rPr lang="en-US" sz="4800" dirty="0" smtClean="0"/>
              <a:t>?</a:t>
            </a:r>
          </a:p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5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Twitter enabled coffee maker.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35" y="914400"/>
            <a:ext cx="4928763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Remote Bartender.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06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Shoes that flash when you walk.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4114800" cy="44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Turn Signal Jacket.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382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b="1" cap="all" dirty="0">
                <a:solidFill>
                  <a:srgbClr val="C00000"/>
                </a:solidFill>
              </a:rPr>
              <a:t>WELCOME</a:t>
            </a:r>
            <a:r>
              <a:rPr lang="en-US" b="1" cap="all" dirty="0" smtClean="0">
                <a:solidFill>
                  <a:srgbClr val="C00000"/>
                </a:solidFill>
              </a:rPr>
              <a:t>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Girl </a:t>
            </a:r>
            <a:r>
              <a:rPr lang="en-US" dirty="0"/>
              <a:t>Develop It is here to provide affordable and accessible programs to learn software through mentorship and hands-on instruction.</a:t>
            </a:r>
          </a:p>
          <a:p>
            <a:pPr marL="0" indent="0" fontAlgn="base">
              <a:buNone/>
            </a:pPr>
            <a:r>
              <a:rPr lang="en-US" dirty="0"/>
              <a:t>Some "rules"</a:t>
            </a:r>
          </a:p>
          <a:p>
            <a:pPr fontAlgn="base"/>
            <a:r>
              <a:rPr lang="en-US" dirty="0"/>
              <a:t>We are here for you!</a:t>
            </a:r>
          </a:p>
          <a:p>
            <a:pPr fontAlgn="base"/>
            <a:r>
              <a:rPr lang="en-US" dirty="0"/>
              <a:t>Every question is important</a:t>
            </a:r>
          </a:p>
          <a:p>
            <a:pPr fontAlgn="base"/>
            <a:r>
              <a:rPr lang="en-US" dirty="0"/>
              <a:t>Help each other</a:t>
            </a:r>
          </a:p>
          <a:p>
            <a:pPr fontAlgn="base"/>
            <a:r>
              <a:rPr lang="en-US" dirty="0"/>
              <a:t>Have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Segway style skateboard.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838200"/>
            <a:ext cx="4753311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err="1" smtClean="0"/>
              <a:t>Quadcopters</a:t>
            </a:r>
            <a:r>
              <a:rPr lang="en-US" sz="4000" dirty="0" smtClean="0"/>
              <a:t>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990600"/>
            <a:ext cx="5486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3D Printers!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62000"/>
            <a:ext cx="4762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RFID Cat Door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29" y="948871"/>
            <a:ext cx="2895600" cy="386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948871"/>
            <a:ext cx="2895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Remote Controlled Lawnmower.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914400"/>
            <a:ext cx="5613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Sonic Glove for the blind.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90600"/>
            <a:ext cx="388025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smtClean="0"/>
              <a:t>Flame throwing Jack O’ Lantern.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501680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The Cardboard Box for Geeks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762000"/>
            <a:ext cx="4114800" cy="5211763"/>
          </a:xfrm>
        </p:spPr>
        <p:txBody>
          <a:bodyPr lIns="0" rIns="0"/>
          <a:lstStyle/>
          <a:p>
            <a:pPr marL="457200" lvl="1" indent="0">
              <a:buNone/>
            </a:pPr>
            <a:r>
              <a:rPr lang="en-US" sz="4000" dirty="0" err="1" smtClean="0"/>
              <a:t>GeeDee</a:t>
            </a:r>
            <a:endParaRPr lang="en-US" sz="4000" dirty="0" smtClean="0"/>
          </a:p>
          <a:p>
            <a:pPr marL="457200" lvl="1" indent="0">
              <a:buNone/>
            </a:pPr>
            <a:r>
              <a:rPr lang="en-US" sz="4000" dirty="0" smtClean="0"/>
              <a:t> </a:t>
            </a:r>
            <a:r>
              <a:rPr lang="en-US" sz="4000" dirty="0" smtClean="0"/>
              <a:t>BOTS!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38200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41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14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Upcoming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991600" cy="4525963"/>
          </a:xfrm>
        </p:spPr>
        <p:txBody>
          <a:bodyPr/>
          <a:lstStyle/>
          <a:p>
            <a:r>
              <a:rPr lang="en-US" dirty="0" smtClean="0"/>
              <a:t>Nov </a:t>
            </a:r>
            <a:r>
              <a:rPr lang="en-US" dirty="0" smtClean="0"/>
              <a:t>1 – Code &amp; Coffee (free)</a:t>
            </a:r>
          </a:p>
          <a:p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Introduction to HTML and CSS</a:t>
            </a:r>
          </a:p>
          <a:p>
            <a:pPr lvl="1"/>
            <a:r>
              <a:rPr lang="en-US" dirty="0" smtClean="0"/>
              <a:t>Introduction to Programming with Python</a:t>
            </a:r>
          </a:p>
          <a:p>
            <a:pPr lvl="1"/>
            <a:r>
              <a:rPr lang="en-US" dirty="0" smtClean="0"/>
              <a:t>Introduction to Databases and SQL (I &amp; II)</a:t>
            </a:r>
          </a:p>
          <a:p>
            <a:pPr lvl="1"/>
            <a:r>
              <a:rPr lang="en-US" dirty="0" smtClean="0"/>
              <a:t>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00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4648200" cy="4525963"/>
          </a:xfrm>
        </p:spPr>
        <p:txBody>
          <a:bodyPr/>
          <a:lstStyle/>
          <a:p>
            <a:r>
              <a:rPr lang="en-US" dirty="0" smtClean="0"/>
              <a:t>Movement</a:t>
            </a:r>
          </a:p>
          <a:p>
            <a:r>
              <a:rPr lang="en-US" dirty="0" smtClean="0"/>
              <a:t>Distance</a:t>
            </a:r>
          </a:p>
          <a:p>
            <a:r>
              <a:rPr lang="en-US" dirty="0" smtClean="0"/>
              <a:t>Light</a:t>
            </a:r>
          </a:p>
          <a:p>
            <a:r>
              <a:rPr lang="en-US" dirty="0" smtClean="0"/>
              <a:t>Environment</a:t>
            </a:r>
          </a:p>
          <a:p>
            <a:r>
              <a:rPr lang="en-US" dirty="0" smtClean="0"/>
              <a:t>Pressure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14400"/>
            <a:ext cx="436579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Movement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How fast?</a:t>
            </a:r>
          </a:p>
          <a:p>
            <a:r>
              <a:rPr lang="en-US" dirty="0" err="1" smtClean="0"/>
              <a:t>Gryo</a:t>
            </a:r>
            <a:endParaRPr lang="en-US" dirty="0" smtClean="0"/>
          </a:p>
          <a:p>
            <a:pPr lvl="1"/>
            <a:r>
              <a:rPr lang="en-US" dirty="0" smtClean="0"/>
              <a:t>Tilt &amp; Direction</a:t>
            </a:r>
          </a:p>
          <a:p>
            <a:r>
              <a:rPr lang="en-US" dirty="0" smtClean="0"/>
              <a:t>Compass</a:t>
            </a:r>
          </a:p>
          <a:p>
            <a:pPr lvl="1"/>
            <a:r>
              <a:rPr lang="en-US" dirty="0" smtClean="0"/>
              <a:t>Direction </a:t>
            </a:r>
          </a:p>
          <a:p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Detect 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Distance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Ultrasonic</a:t>
            </a:r>
          </a:p>
          <a:p>
            <a:pPr lvl="1"/>
            <a:r>
              <a:rPr lang="en-US" dirty="0" smtClean="0"/>
              <a:t>Uses sound waves</a:t>
            </a:r>
          </a:p>
          <a:p>
            <a:r>
              <a:rPr lang="en-US" dirty="0" smtClean="0"/>
              <a:t>Laser</a:t>
            </a:r>
          </a:p>
          <a:p>
            <a:pPr lvl="1"/>
            <a:r>
              <a:rPr lang="en-US" dirty="0" smtClean="0"/>
              <a:t>Uses laser light</a:t>
            </a:r>
          </a:p>
          <a:p>
            <a:r>
              <a:rPr lang="en-US" dirty="0" smtClean="0"/>
              <a:t>Encoder</a:t>
            </a:r>
          </a:p>
          <a:p>
            <a:pPr lvl="1"/>
            <a:r>
              <a:rPr lang="en-US" dirty="0" smtClean="0"/>
              <a:t>Revolutions</a:t>
            </a:r>
          </a:p>
        </p:txBody>
      </p:sp>
    </p:spTree>
    <p:extLst>
      <p:ext uri="{BB962C8B-B14F-4D97-AF65-F5344CB8AC3E}">
        <p14:creationId xmlns:p14="http://schemas.microsoft.com/office/powerpoint/2010/main" val="7812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Light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Reflectance</a:t>
            </a:r>
          </a:p>
          <a:p>
            <a:pPr lvl="1"/>
            <a:r>
              <a:rPr lang="en-US" dirty="0" smtClean="0"/>
              <a:t>Amount of light</a:t>
            </a:r>
          </a:p>
          <a:p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31227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Humidity</a:t>
            </a:r>
          </a:p>
          <a:p>
            <a:r>
              <a:rPr lang="en-US" dirty="0" smtClean="0"/>
              <a:t>Gas</a:t>
            </a:r>
          </a:p>
        </p:txBody>
      </p:sp>
    </p:spTree>
    <p:extLst>
      <p:ext uri="{BB962C8B-B14F-4D97-AF65-F5344CB8AC3E}">
        <p14:creationId xmlns:p14="http://schemas.microsoft.com/office/powerpoint/2010/main" val="19700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Pressure </a:t>
            </a:r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Flex</a:t>
            </a:r>
            <a:endParaRPr lang="en-US" dirty="0" smtClean="0"/>
          </a:p>
          <a:p>
            <a:r>
              <a:rPr lang="en-US" dirty="0" smtClean="0"/>
              <a:t>Weight</a:t>
            </a:r>
            <a:endParaRPr lang="en-US" dirty="0" smtClean="0"/>
          </a:p>
          <a:p>
            <a:r>
              <a:rPr lang="en-US" dirty="0" smtClean="0"/>
              <a:t>Barometric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67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29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41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Electric</a:t>
            </a:r>
          </a:p>
          <a:p>
            <a:r>
              <a:rPr lang="en-US" dirty="0" smtClean="0"/>
              <a:t>Stepper</a:t>
            </a:r>
          </a:p>
          <a:p>
            <a:r>
              <a:rPr lang="en-US" dirty="0" smtClean="0"/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37507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Introductions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Name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Favorite Holiday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8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Electric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648200" cy="4525963"/>
          </a:xfrm>
        </p:spPr>
        <p:txBody>
          <a:bodyPr/>
          <a:lstStyle/>
          <a:p>
            <a:r>
              <a:rPr lang="en-US" dirty="0" smtClean="0"/>
              <a:t>Voltage (3 – 6 V)</a:t>
            </a:r>
          </a:p>
          <a:p>
            <a:r>
              <a:rPr lang="en-US" dirty="0" smtClean="0"/>
              <a:t>RPM</a:t>
            </a:r>
          </a:p>
          <a:p>
            <a:r>
              <a:rPr lang="en-US" dirty="0" smtClean="0"/>
              <a:t>Gearing</a:t>
            </a:r>
          </a:p>
          <a:p>
            <a:r>
              <a:rPr lang="en-US" dirty="0" smtClean="0"/>
              <a:t>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14400"/>
            <a:ext cx="446733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Stepper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3919"/>
            <a:ext cx="4648200" cy="4525963"/>
          </a:xfrm>
        </p:spPr>
        <p:txBody>
          <a:bodyPr/>
          <a:lstStyle/>
          <a:p>
            <a:r>
              <a:rPr lang="en-US" dirty="0" smtClean="0"/>
              <a:t>Precise movement</a:t>
            </a:r>
          </a:p>
          <a:p>
            <a:r>
              <a:rPr lang="en-US" dirty="0" smtClean="0"/>
              <a:t>Current Draw</a:t>
            </a:r>
          </a:p>
          <a:p>
            <a:r>
              <a:rPr lang="en-US" dirty="0" smtClean="0"/>
              <a:t>Driver</a:t>
            </a:r>
          </a:p>
          <a:p>
            <a:r>
              <a:rPr lang="en-US" dirty="0" smtClean="0"/>
              <a:t>Voltage (12V +)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88" y="914400"/>
            <a:ext cx="527957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Servo 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4648200" cy="4525963"/>
          </a:xfrm>
        </p:spPr>
        <p:txBody>
          <a:bodyPr/>
          <a:lstStyle/>
          <a:p>
            <a:r>
              <a:rPr lang="en-US" dirty="0" smtClean="0"/>
              <a:t>Limited movement</a:t>
            </a:r>
          </a:p>
          <a:p>
            <a:r>
              <a:rPr lang="en-US" dirty="0" smtClean="0"/>
              <a:t>Continuous Rotation</a:t>
            </a:r>
          </a:p>
          <a:p>
            <a:r>
              <a:rPr lang="en-US" dirty="0" smtClean="0"/>
              <a:t>Signal Pulse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40" y="914400"/>
            <a:ext cx="47719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0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Rotation Servos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633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235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Batteries</a:t>
            </a:r>
          </a:p>
          <a:p>
            <a:r>
              <a:rPr lang="en-US" dirty="0" smtClean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2662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GeeDee</a:t>
            </a:r>
            <a:r>
              <a:rPr lang="en-US" dirty="0" smtClean="0"/>
              <a:t>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685800"/>
            <a:ext cx="5257800" cy="52117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pPr lvl="1"/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Adafruit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 Trinket – 5V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HC-SR04 Ultrasonic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</a:p>
          <a:p>
            <a:r>
              <a:rPr lang="en-US" dirty="0" smtClean="0"/>
              <a:t>Motors</a:t>
            </a:r>
          </a:p>
          <a:p>
            <a:pPr lvl="1"/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Rotation Servos</a:t>
            </a:r>
          </a:p>
          <a:p>
            <a:r>
              <a:rPr lang="en-US" dirty="0" smtClean="0"/>
              <a:t>Power</a:t>
            </a:r>
          </a:p>
          <a:p>
            <a:pPr lvl="1"/>
            <a:r>
              <a:rPr lang="en-US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Batteries (4 – AA)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12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672"/>
            <a:ext cx="7772400" cy="1470025"/>
          </a:xfrm>
        </p:spPr>
        <p:txBody>
          <a:bodyPr/>
          <a:lstStyle/>
          <a:p>
            <a:r>
              <a:rPr lang="en-US" dirty="0" err="1" smtClean="0"/>
              <a:t>GeeDee</a:t>
            </a:r>
            <a:r>
              <a:rPr lang="en-US" dirty="0" smtClean="0"/>
              <a:t> 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Wheel Assembly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3556000" cy="2667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14400"/>
            <a:ext cx="3581400" cy="2686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3800"/>
            <a:ext cx="3581400" cy="268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20" y="367665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Wheel Mount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5800"/>
            <a:ext cx="4064000" cy="3048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5800"/>
            <a:ext cx="4038600" cy="302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810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Are Little Bots Made Of?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066800"/>
            <a:ext cx="4419600" cy="4525963"/>
          </a:xfrm>
        </p:spPr>
        <p:txBody>
          <a:bodyPr/>
          <a:lstStyle/>
          <a:p>
            <a:r>
              <a:rPr lang="en-US" dirty="0" smtClean="0"/>
              <a:t>Foam board</a:t>
            </a:r>
          </a:p>
          <a:p>
            <a:r>
              <a:rPr lang="en-US" dirty="0" smtClean="0"/>
              <a:t>Old CDs</a:t>
            </a:r>
          </a:p>
          <a:p>
            <a:r>
              <a:rPr lang="en-US" dirty="0" smtClean="0"/>
              <a:t>Electrical Box</a:t>
            </a:r>
          </a:p>
          <a:p>
            <a:r>
              <a:rPr lang="en-US" dirty="0" smtClean="0"/>
              <a:t>Yardsticks</a:t>
            </a:r>
          </a:p>
          <a:p>
            <a:r>
              <a:rPr lang="en-US" dirty="0" smtClean="0"/>
              <a:t>Flexible Cutting Board</a:t>
            </a:r>
          </a:p>
          <a:p>
            <a:r>
              <a:rPr lang="en-US" dirty="0" smtClean="0"/>
              <a:t>DUCT TAPE!!!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Tires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3962400" cy="2971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6" y="695004"/>
            <a:ext cx="4055724" cy="30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the Parts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Solderless Breadboard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2243931"/>
            <a:ext cx="1714500" cy="17145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0"/>
            <a:ext cx="7620000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138" y="3771452"/>
            <a:ext cx="3065929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010400" cy="5261414"/>
          </a:xfrm>
        </p:spPr>
      </p:pic>
    </p:spTree>
    <p:extLst>
      <p:ext uri="{BB962C8B-B14F-4D97-AF65-F5344CB8AC3E}">
        <p14:creationId xmlns:p14="http://schemas.microsoft.com/office/powerpoint/2010/main" val="11104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7112000" cy="5334000"/>
          </a:xfrm>
        </p:spPr>
      </p:pic>
    </p:spTree>
    <p:extLst>
      <p:ext uri="{BB962C8B-B14F-4D97-AF65-F5344CB8AC3E}">
        <p14:creationId xmlns:p14="http://schemas.microsoft.com/office/powerpoint/2010/main" val="9266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Adafruit</a:t>
            </a:r>
            <a:r>
              <a:rPr lang="en-US" dirty="0" smtClean="0"/>
              <a:t> Pro Trinket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"/>
            <a:ext cx="7010400" cy="5261414"/>
          </a:xfrm>
        </p:spPr>
      </p:pic>
      <p:sp>
        <p:nvSpPr>
          <p:cNvPr id="3" name="Oval 2"/>
          <p:cNvSpPr/>
          <p:nvPr/>
        </p:nvSpPr>
        <p:spPr>
          <a:xfrm>
            <a:off x="1905000" y="1752600"/>
            <a:ext cx="965771" cy="685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981199" y="3886200"/>
            <a:ext cx="934949" cy="7620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70771" y="3886200"/>
            <a:ext cx="863029" cy="838200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3985" y="798493"/>
            <a:ext cx="144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Power,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Ground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70" y="4731249"/>
            <a:ext cx="124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Servos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6148" y="47244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8672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85800"/>
            <a:ext cx="6477000" cy="6056587"/>
          </a:xfrm>
        </p:spPr>
      </p:pic>
    </p:spTree>
    <p:extLst>
      <p:ext uri="{BB962C8B-B14F-4D97-AF65-F5344CB8AC3E}">
        <p14:creationId xmlns:p14="http://schemas.microsoft.com/office/powerpoint/2010/main" val="31749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838200"/>
            <a:ext cx="4648200" cy="4525963"/>
          </a:xfrm>
        </p:spPr>
        <p:txBody>
          <a:bodyPr/>
          <a:lstStyle/>
          <a:p>
            <a:r>
              <a:rPr lang="en-US" dirty="0" smtClean="0"/>
              <a:t>Batteries</a:t>
            </a:r>
          </a:p>
          <a:p>
            <a:r>
              <a:rPr lang="en-US" dirty="0" smtClean="0"/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8010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685800"/>
            <a:ext cx="7772400" cy="5211763"/>
          </a:xfrm>
        </p:spPr>
        <p:txBody>
          <a:bodyPr/>
          <a:lstStyle/>
          <a:p>
            <a:r>
              <a:rPr lang="en-US" dirty="0"/>
              <a:t>a mechanism guided by automatic </a:t>
            </a:r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Mechanism</a:t>
            </a:r>
          </a:p>
          <a:p>
            <a:pPr lvl="2"/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Guided</a:t>
            </a:r>
          </a:p>
          <a:p>
            <a:pPr lvl="2"/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Automatic Controls</a:t>
            </a:r>
          </a:p>
          <a:p>
            <a:pPr lvl="2"/>
            <a:r>
              <a:rPr lang="en-US" dirty="0" smtClean="0"/>
              <a:t>Microprocessor (Arduino)</a:t>
            </a:r>
          </a:p>
          <a:p>
            <a:pPr lvl="2"/>
            <a:r>
              <a:rPr lang="en-US" dirty="0" smtClean="0"/>
              <a:t>Code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449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dirty="0" smtClean="0"/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96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Hardware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Microprocessor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Power</a:t>
            </a:r>
          </a:p>
          <a:p>
            <a:pPr marL="0" indent="0" algn="ctr">
              <a:buNone/>
            </a:pPr>
            <a:r>
              <a:rPr lang="en-US" sz="4000" dirty="0" smtClean="0"/>
              <a:t>Software</a:t>
            </a:r>
            <a:endParaRPr lang="en-US" sz="4000" dirty="0"/>
          </a:p>
          <a:p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7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Microprocessor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685800"/>
            <a:ext cx="3810000" cy="5211763"/>
          </a:xfrm>
        </p:spPr>
        <p:txBody>
          <a:bodyPr/>
          <a:lstStyle/>
          <a:p>
            <a:r>
              <a:rPr lang="en-US" dirty="0" smtClean="0"/>
              <a:t>Lego </a:t>
            </a:r>
            <a:r>
              <a:rPr lang="en-US" dirty="0" err="1" smtClean="0"/>
              <a:t>Mindstorm</a:t>
            </a:r>
            <a:endParaRPr lang="en-US" dirty="0" smtClean="0"/>
          </a:p>
          <a:p>
            <a:r>
              <a:rPr lang="en-US" dirty="0" smtClean="0"/>
              <a:t>Raspberry Pi</a:t>
            </a:r>
          </a:p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228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7451</TotalTime>
  <Words>616</Words>
  <Application>Microsoft Office PowerPoint</Application>
  <PresentationFormat>On-screen Show (4:3)</PresentationFormat>
  <Paragraphs>260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Introduction to Arduino and Robotics</vt:lpstr>
      <vt:lpstr>WELCOME!</vt:lpstr>
      <vt:lpstr>Upcoming Events</vt:lpstr>
      <vt:lpstr>Introductions</vt:lpstr>
      <vt:lpstr>What Are Little Bots Made Of?</vt:lpstr>
      <vt:lpstr>Robot</vt:lpstr>
      <vt:lpstr>Robot</vt:lpstr>
      <vt:lpstr>Robot</vt:lpstr>
      <vt:lpstr>Microprocessor</vt:lpstr>
      <vt:lpstr>In The Beginning…</vt:lpstr>
      <vt:lpstr>Arduino Microprocessor</vt:lpstr>
      <vt:lpstr>Arduino Microprocessor – Success!</vt:lpstr>
      <vt:lpstr>Arduino As We Know It</vt:lpstr>
      <vt:lpstr>Arduino Boards</vt:lpstr>
      <vt:lpstr>Arduino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The Cardboard Box for Geeks</vt:lpstr>
      <vt:lpstr>Robot</vt:lpstr>
      <vt:lpstr>GeeDee bot</vt:lpstr>
      <vt:lpstr>Robot</vt:lpstr>
      <vt:lpstr>Sensors</vt:lpstr>
      <vt:lpstr>Movement Sensors</vt:lpstr>
      <vt:lpstr>Distance Sensors</vt:lpstr>
      <vt:lpstr>Light Sensors</vt:lpstr>
      <vt:lpstr>Environment Sensors</vt:lpstr>
      <vt:lpstr>Pressure Sensors</vt:lpstr>
      <vt:lpstr>GeeDee bot</vt:lpstr>
      <vt:lpstr>Robot</vt:lpstr>
      <vt:lpstr>Motors</vt:lpstr>
      <vt:lpstr>Electric Motors</vt:lpstr>
      <vt:lpstr>Stepper Motors</vt:lpstr>
      <vt:lpstr>Servo Motors</vt:lpstr>
      <vt:lpstr>GeeDee bot</vt:lpstr>
      <vt:lpstr>Robot</vt:lpstr>
      <vt:lpstr>Power</vt:lpstr>
      <vt:lpstr>GeeDee bot</vt:lpstr>
      <vt:lpstr>GeeDee Assembly</vt:lpstr>
      <vt:lpstr>Wheel Assembly</vt:lpstr>
      <vt:lpstr>Wheel Mount</vt:lpstr>
      <vt:lpstr>Tires</vt:lpstr>
      <vt:lpstr>Connecting the Parts</vt:lpstr>
      <vt:lpstr>Solderless Breadboard</vt:lpstr>
      <vt:lpstr>Adafruit Pro Trinket</vt:lpstr>
      <vt:lpstr>Adafruit Pro Trinket</vt:lpstr>
      <vt:lpstr>Adafruit Pro Trinket</vt:lpstr>
      <vt:lpstr>Wiring Diagram</vt:lpstr>
      <vt:lpstr>Power</vt:lpstr>
    </vt:vector>
  </TitlesOfParts>
  <Company>Clearwater Analytics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</dc:title>
  <dc:creator>Sharky Jacaway</dc:creator>
  <cp:lastModifiedBy>Sharky</cp:lastModifiedBy>
  <cp:revision>34</cp:revision>
  <dcterms:created xsi:type="dcterms:W3CDTF">2015-03-16T14:38:03Z</dcterms:created>
  <dcterms:modified xsi:type="dcterms:W3CDTF">2015-10-24T06:12:11Z</dcterms:modified>
</cp:coreProperties>
</file>